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1E08C4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202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910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88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064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872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92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4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448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755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461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xmlns:mc="http://schemas.openxmlformats.org/markup-compatibility/2006" xmlns:a14="http://schemas.microsoft.com/office/drawing/2010/main" val="DDEBCF" mc:Ignorable=""/>
            </a:gs>
            <a:gs pos="50000">
              <a:srgbClr xmlns:mc="http://schemas.openxmlformats.org/markup-compatibility/2006" xmlns:a14="http://schemas.microsoft.com/office/drawing/2010/main" val="9CB86E" mc:Ignorable=""/>
            </a:gs>
            <a:gs pos="100000">
              <a:srgbClr xmlns:mc="http://schemas.openxmlformats.org/markup-compatibility/2006" xmlns:a14="http://schemas.microsoft.com/office/drawing/2010/main" val="156B13" mc:Ignorable="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98E0-0383-446C-9818-1D2400B58AC2}" type="datetimeFigureOut">
              <a:rPr lang="es-CO" smtClean="0"/>
              <a:t>08/08/2010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2BAC0-8310-4B7B-8088-89CFA6D8EAD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1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PROPORCIONALIDAD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PROF. ALEXANDER ARENAS Q.</a:t>
            </a:r>
            <a:endParaRPr lang="es-CO" dirty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50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_tradnl" b="1" u="sng" dirty="0"/>
              <a:t>PROPORCIÓN </a:t>
            </a:r>
            <a:r>
              <a:rPr lang="es-ES_tradnl" b="1" u="sng" dirty="0" smtClean="0"/>
              <a:t>DIRECTA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/>
            <a:r>
              <a:rPr lang="es-ES_tradnl" b="1" dirty="0">
                <a:solidFill>
                  <a:schemeClr val="tx1"/>
                </a:solidFill>
              </a:rPr>
              <a:t>Una relación directamente proporcional</a:t>
            </a:r>
            <a:r>
              <a:rPr lang="es-ES_tradnl" dirty="0">
                <a:solidFill>
                  <a:schemeClr val="tx1"/>
                </a:solidFill>
              </a:rPr>
              <a:t> es aquella que a mayor cantidad de una variable, mayor cantidad de la otra, lo que es equivalente a menor cantidad de una, menor la cantidad de la otra. 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_tradnl" dirty="0">
                <a:solidFill>
                  <a:schemeClr val="tx1"/>
                </a:solidFill>
              </a:rPr>
              <a:t> 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Por ejemplo: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Mientras más pan compro, más dinero pago por él.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Mientras menos estudio, menos aprendo.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9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_tradnl" b="1" u="sng" dirty="0"/>
              <a:t>PROPORCIÓN </a:t>
            </a:r>
            <a:r>
              <a:rPr lang="es-ES_tradnl" b="1" u="sng" dirty="0" smtClean="0"/>
              <a:t>DIRECTA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sz="4600" dirty="0">
                <a:solidFill>
                  <a:schemeClr val="tx1"/>
                </a:solidFill>
              </a:rPr>
              <a:t>Ejemplos:</a:t>
            </a:r>
            <a:endParaRPr lang="es-CO" sz="4600" dirty="0">
              <a:solidFill>
                <a:schemeClr val="tx1"/>
              </a:solidFill>
            </a:endParaRPr>
          </a:p>
          <a:p>
            <a:pPr algn="just"/>
            <a:r>
              <a:rPr lang="es-ES" sz="4600" dirty="0">
                <a:solidFill>
                  <a:schemeClr val="tx1"/>
                </a:solidFill>
              </a:rPr>
              <a:t> </a:t>
            </a:r>
            <a:endParaRPr lang="es-CO" sz="4600" dirty="0">
              <a:solidFill>
                <a:schemeClr val="tx1"/>
              </a:solidFill>
            </a:endParaRPr>
          </a:p>
          <a:p>
            <a:pPr lvl="0" algn="just"/>
            <a:r>
              <a:rPr lang="es-ES" sz="4600" dirty="0" smtClean="0">
                <a:solidFill>
                  <a:schemeClr val="tx1"/>
                </a:solidFill>
              </a:rPr>
              <a:t>1. Un </a:t>
            </a:r>
            <a:r>
              <a:rPr lang="es-ES" sz="4600" dirty="0">
                <a:solidFill>
                  <a:schemeClr val="tx1"/>
                </a:solidFill>
              </a:rPr>
              <a:t>vehículo  tiene en carretera un rendimiento de 16 km/l. </a:t>
            </a:r>
            <a:r>
              <a:rPr lang="es-ES" sz="4600" dirty="0">
                <a:solidFill>
                  <a:schemeClr val="tx1"/>
                </a:solidFill>
              </a:rPr>
              <a:t>¿Cuántos litros de bencina consumirá en un viaje de 192 km? </a:t>
            </a:r>
            <a:endParaRPr lang="es-CO" sz="4600" dirty="0">
              <a:solidFill>
                <a:schemeClr val="tx1"/>
              </a:solidFill>
            </a:endParaRPr>
          </a:p>
          <a:p>
            <a:pPr algn="just"/>
            <a:endParaRPr lang="es-CO" sz="4600" dirty="0">
              <a:solidFill>
                <a:schemeClr val="tx1"/>
              </a:solidFill>
            </a:endParaRPr>
          </a:p>
          <a:p>
            <a:pPr algn="just"/>
            <a:r>
              <a:rPr lang="es-ES" sz="4600" dirty="0">
                <a:solidFill>
                  <a:schemeClr val="tx1"/>
                </a:solidFill>
              </a:rPr>
              <a:t> </a:t>
            </a:r>
            <a:endParaRPr lang="es-ES" sz="4600" dirty="0" smtClean="0">
              <a:solidFill>
                <a:schemeClr val="tx1"/>
              </a:solidFill>
            </a:endParaRPr>
          </a:p>
          <a:p>
            <a:pPr algn="just"/>
            <a:endParaRPr lang="es-CO" sz="4600" dirty="0">
              <a:solidFill>
                <a:schemeClr val="tx1"/>
              </a:solidFill>
            </a:endParaRPr>
          </a:p>
          <a:p>
            <a:pPr lvl="0" algn="just"/>
            <a:r>
              <a:rPr lang="es-MX" sz="4600" dirty="0" smtClean="0">
                <a:solidFill>
                  <a:schemeClr val="tx1"/>
                </a:solidFill>
              </a:rPr>
              <a:t>2. Una </a:t>
            </a:r>
            <a:r>
              <a:rPr lang="es-MX" sz="4600" dirty="0">
                <a:solidFill>
                  <a:schemeClr val="tx1"/>
                </a:solidFill>
              </a:rPr>
              <a:t>bandeja de 30 huevos cuesta 2.50 dólares. </a:t>
            </a:r>
            <a:r>
              <a:rPr lang="es-MX" sz="4600" dirty="0">
                <a:solidFill>
                  <a:schemeClr val="tx1"/>
                </a:solidFill>
              </a:rPr>
              <a:t>¿Cuánto costará una docena</a:t>
            </a:r>
            <a:r>
              <a:rPr lang="es-ES_tradnl" sz="4600" dirty="0">
                <a:solidFill>
                  <a:schemeClr val="tx1"/>
                </a:solidFill>
              </a:rPr>
              <a:t>?</a:t>
            </a:r>
            <a:endParaRPr lang="es-CO" sz="4600" dirty="0">
              <a:solidFill>
                <a:schemeClr val="tx1"/>
              </a:solidFill>
            </a:endParaRP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X</a:t>
            </a:r>
          </a:p>
        </p:txBody>
      </p:sp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84984"/>
            <a:ext cx="669674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373216"/>
            <a:ext cx="475252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46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" b="1" u="sng" dirty="0"/>
              <a:t>PROPORCIÓN INVERSA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dirty="0">
                <a:solidFill>
                  <a:schemeClr val="tx1"/>
                </a:solidFill>
              </a:rPr>
              <a:t>proporciones inversas se caracterizan porque al disminuir una variable, la otra aumenta. 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 </a:t>
            </a:r>
            <a:endParaRPr lang="es-ES" dirty="0" smtClean="0">
              <a:solidFill>
                <a:schemeClr val="tx1"/>
              </a:solidFill>
            </a:endParaRP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b="1" dirty="0">
                <a:solidFill>
                  <a:schemeClr val="tx1"/>
                </a:solidFill>
              </a:rPr>
              <a:t>Por ejemplo: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Mientras más rápido viajo, menos tiempo me demoro.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Mientras menos contamino el aire, más limpio estará.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50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" b="1" u="sng" dirty="0" smtClean="0"/>
              <a:t>PROPORCIÓN INVERSA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/>
            <a:r>
              <a:rPr lang="es-ES" sz="4000" b="1" i="1" dirty="0">
                <a:solidFill>
                  <a:schemeClr val="tx1"/>
                </a:solidFill>
              </a:rPr>
              <a:t>Ejemplos: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Tres obreros demoran 5 días en hacer una zanja.  ¿Cuánto  demorarán  4 obreros? </a:t>
            </a:r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</p:txBody>
      </p:sp>
      <p:pic>
        <p:nvPicPr>
          <p:cNvPr id="2052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3" y="3212976"/>
            <a:ext cx="907940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558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" b="1" u="sng" dirty="0"/>
              <a:t>PROPORCIÓN COMPUESTA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solidFill>
                <a:schemeClr val="tx1"/>
              </a:solidFill>
            </a:endParaRPr>
          </a:p>
          <a:p>
            <a:pPr algn="just"/>
            <a:r>
              <a:rPr lang="es-ES" dirty="0" smtClean="0">
                <a:solidFill>
                  <a:schemeClr val="tx1"/>
                </a:solidFill>
              </a:rPr>
              <a:t>En </a:t>
            </a:r>
            <a:r>
              <a:rPr lang="es-ES" dirty="0">
                <a:solidFill>
                  <a:schemeClr val="tx1"/>
                </a:solidFill>
              </a:rPr>
              <a:t>la proporcionalidad compuesta hay variables que se relacionan mediante proporcionalidad directa y otras a través de proporcionalidad inversa. 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 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Para resolver los ejercicios de este tema, en primer lugar se debe dilucidar qué tipo de proporcionalidad existe entre cada par  de  variables.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74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" b="1" u="sng" dirty="0" smtClean="0"/>
              <a:t>PROPORCIÓN COMPUESTA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40000" lnSpcReduction="20000"/>
          </a:bodyPr>
          <a:lstStyle/>
          <a:p>
            <a:pPr lvl="0" algn="just"/>
            <a:r>
              <a:rPr lang="es-ES" sz="4000" dirty="0" smtClean="0">
                <a:solidFill>
                  <a:schemeClr val="tx1"/>
                </a:solidFill>
              </a:rPr>
              <a:t>1. Se </a:t>
            </a:r>
            <a:r>
              <a:rPr lang="es-ES" sz="4000" dirty="0">
                <a:solidFill>
                  <a:schemeClr val="tx1"/>
                </a:solidFill>
              </a:rPr>
              <a:t>necesitan 20 obreros para pavimentar 2 km de camino en  5  días.  ¿Cuántos obreros se necesitan para pavimentar 5 km en 10 días?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r>
              <a:rPr lang="es-ES" sz="4000" dirty="0" smtClean="0">
                <a:solidFill>
                  <a:schemeClr val="tx1"/>
                </a:solidFill>
              </a:rPr>
              <a:t>Observemos </a:t>
            </a:r>
            <a:r>
              <a:rPr lang="es-ES" sz="4000" dirty="0">
                <a:solidFill>
                  <a:schemeClr val="tx1"/>
                </a:solidFill>
              </a:rPr>
              <a:t>estos datos en una tabla: </a:t>
            </a:r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ES" sz="4000" dirty="0">
              <a:solidFill>
                <a:schemeClr val="tx1"/>
              </a:solidFill>
            </a:endParaRPr>
          </a:p>
          <a:p>
            <a:pPr algn="just"/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ES" sz="4000" dirty="0">
              <a:solidFill>
                <a:schemeClr val="tx1"/>
              </a:solidFill>
            </a:endParaRP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En primer lugar, determinaremos qué tipo de proporcionalidad existe entre las variables (la incógnita y las otras variables):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 </a:t>
            </a:r>
            <a:endParaRPr lang="es-CO" sz="4000" dirty="0">
              <a:solidFill>
                <a:schemeClr val="tx1"/>
              </a:solidFill>
            </a:endParaRPr>
          </a:p>
          <a:p>
            <a:pPr lvl="0" algn="just"/>
            <a:r>
              <a:rPr lang="es-ES" sz="4000" dirty="0">
                <a:solidFill>
                  <a:schemeClr val="tx1"/>
                </a:solidFill>
              </a:rPr>
              <a:t>Obreros (O) –  longitud del  camino (L): están en proporcionalidad directa (entre más obreros, más km de camino se pavimentarán), por lo tanto:   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 </a:t>
            </a:r>
            <a:endParaRPr lang="es-CO" sz="4000" dirty="0">
              <a:solidFill>
                <a:schemeClr val="tx1"/>
              </a:solidFill>
            </a:endParaRPr>
          </a:p>
          <a:p>
            <a:pPr lvl="0" algn="just"/>
            <a:r>
              <a:rPr lang="es-ES" sz="4000" dirty="0">
                <a:solidFill>
                  <a:schemeClr val="tx1"/>
                </a:solidFill>
              </a:rPr>
              <a:t>Obreros (O) –  tiempo (T) están en proporcionalidad  inversa  (entre más obreros, menos tiempo se demorarán en pavimentar el camino), por lo tanto: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 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 </a:t>
            </a:r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ES" sz="4000" dirty="0">
              <a:solidFill>
                <a:schemeClr val="tx1"/>
              </a:solidFill>
            </a:endParaRPr>
          </a:p>
          <a:p>
            <a:pPr algn="just"/>
            <a:endParaRPr lang="es-ES" sz="4000" dirty="0" smtClean="0">
              <a:solidFill>
                <a:schemeClr val="tx1"/>
              </a:solidFill>
            </a:endParaRPr>
          </a:p>
          <a:p>
            <a:pPr algn="just"/>
            <a:endParaRPr lang="es-CO" sz="4000" dirty="0" smtClean="0">
              <a:solidFill>
                <a:schemeClr val="tx1"/>
              </a:solidFill>
            </a:endParaRP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" sz="4000" dirty="0">
                <a:solidFill>
                  <a:schemeClr val="tx1"/>
                </a:solidFill>
              </a:rPr>
              <a:t>Respuesta: Se necesitan 25 obreros para pavimentar 5 km en 10 días</a:t>
            </a:r>
            <a:r>
              <a:rPr lang="es-ES" sz="4000" dirty="0" smtClean="0">
                <a:solidFill>
                  <a:schemeClr val="tx1"/>
                </a:solidFill>
              </a:rPr>
              <a:t>.</a:t>
            </a:r>
            <a:endParaRPr lang="es-CO" sz="4000" dirty="0">
              <a:solidFill>
                <a:schemeClr val="tx1"/>
              </a:solidFill>
            </a:endParaRPr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893459"/>
              </p:ext>
            </p:extLst>
          </p:nvPr>
        </p:nvGraphicFramePr>
        <p:xfrm>
          <a:off x="1331640" y="1844824"/>
          <a:ext cx="6264696" cy="100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540"/>
                <a:gridCol w="2848814"/>
                <a:gridCol w="1500342"/>
              </a:tblGrid>
              <a:tr h="336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N° de obreros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Kilómetros de camino 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N° de días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20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2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5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36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x</a:t>
                      </a:r>
                      <a:endParaRPr lang="es-CO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5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10</a:t>
                      </a:r>
                      <a:endParaRPr lang="es-CO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87" name="Imagen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861049"/>
            <a:ext cx="72008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Imagen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81128"/>
            <a:ext cx="89495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Imagen 1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80648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31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7772400" cy="893961"/>
          </a:xfrm>
        </p:spPr>
        <p:txBody>
          <a:bodyPr/>
          <a:lstStyle/>
          <a:p>
            <a:r>
              <a:rPr lang="es-ES" b="1" u="sng" dirty="0" smtClean="0"/>
              <a:t>PROPORCIÓN COMPUESTA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s-ES_tradnl" sz="4000" dirty="0" smtClean="0">
                <a:solidFill>
                  <a:schemeClr val="tx1"/>
                </a:solidFill>
              </a:rPr>
              <a:t>2. En </a:t>
            </a:r>
            <a:r>
              <a:rPr lang="es-ES_tradnl" sz="4000" dirty="0">
                <a:solidFill>
                  <a:schemeClr val="tx1"/>
                </a:solidFill>
              </a:rPr>
              <a:t>un juzgado trabajan 4 estudiantes de Derecho con una carga de  6 horas diarias durante 5 días, han leído 240 casos. ¿Cuántos días necesitarán trabajar 3 estudiantes si trabajan 8 horas diarias para leer 300 casos</a:t>
            </a:r>
            <a:r>
              <a:rPr lang="es-ES_tradnl" sz="4000" dirty="0" smtClean="0">
                <a:solidFill>
                  <a:schemeClr val="tx1"/>
                </a:solidFill>
              </a:rPr>
              <a:t>?</a:t>
            </a:r>
          </a:p>
          <a:p>
            <a:pPr lvl="0" algn="just"/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_tradnl" sz="4000" dirty="0">
                <a:solidFill>
                  <a:schemeClr val="tx1"/>
                </a:solidFill>
              </a:rPr>
              <a:t>Datos:	   	4 estudiantes, 	6 horas diarias, 		240 casos, 	5 días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_tradnl" sz="4000" dirty="0">
                <a:solidFill>
                  <a:schemeClr val="tx1"/>
                </a:solidFill>
              </a:rPr>
              <a:t>Pregunta:  	3 estudiantes, 	8 horas diarias, 		300 casos, 	</a:t>
            </a:r>
            <a:r>
              <a:rPr lang="es-ES_tradnl" sz="4000" i="1" dirty="0">
                <a:solidFill>
                  <a:schemeClr val="tx1"/>
                </a:solidFill>
              </a:rPr>
              <a:t>x </a:t>
            </a:r>
            <a:r>
              <a:rPr lang="es-ES_tradnl" sz="4000" dirty="0">
                <a:solidFill>
                  <a:schemeClr val="tx1"/>
                </a:solidFill>
              </a:rPr>
              <a:t>días.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ES_tradnl" sz="4000" dirty="0">
                <a:solidFill>
                  <a:schemeClr val="tx1"/>
                </a:solidFill>
              </a:rPr>
              <a:t> 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MX" sz="4000" b="1" dirty="0">
                <a:solidFill>
                  <a:schemeClr val="tx1"/>
                </a:solidFill>
              </a:rPr>
              <a:t>Se relaciona cada variable con la incógnita: </a:t>
            </a:r>
            <a:endParaRPr lang="es-CO" sz="4000" dirty="0">
              <a:solidFill>
                <a:schemeClr val="tx1"/>
              </a:solidFill>
            </a:endParaRPr>
          </a:p>
          <a:p>
            <a:pPr lvl="0" algn="just"/>
            <a:r>
              <a:rPr lang="es-MX" sz="4000" dirty="0" smtClean="0">
                <a:solidFill>
                  <a:schemeClr val="tx1"/>
                </a:solidFill>
              </a:rPr>
              <a:t>1. Estudiantes- </a:t>
            </a:r>
            <a:r>
              <a:rPr lang="es-MX" sz="4000" dirty="0">
                <a:solidFill>
                  <a:schemeClr val="tx1"/>
                </a:solidFill>
              </a:rPr>
              <a:t>días: más estudiantes trabajando se demoran menos días: proporción inversa.</a:t>
            </a:r>
            <a:r>
              <a:rPr lang="es-ES_tradnl" sz="4000" dirty="0">
                <a:solidFill>
                  <a:schemeClr val="tx1"/>
                </a:solidFill>
              </a:rPr>
              <a:t>  </a:t>
            </a:r>
            <a:endParaRPr lang="es-CO" sz="4000" dirty="0">
              <a:solidFill>
                <a:schemeClr val="tx1"/>
              </a:solidFill>
            </a:endParaRPr>
          </a:p>
          <a:p>
            <a:pPr lvl="0" algn="just"/>
            <a:r>
              <a:rPr lang="es-MX" sz="4000" dirty="0" smtClean="0">
                <a:solidFill>
                  <a:schemeClr val="tx1"/>
                </a:solidFill>
              </a:rPr>
              <a:t>2. Horas </a:t>
            </a:r>
            <a:r>
              <a:rPr lang="es-MX" sz="4000" dirty="0">
                <a:solidFill>
                  <a:schemeClr val="tx1"/>
                </a:solidFill>
              </a:rPr>
              <a:t>– días: más horas trabajando se demoran menos días: proporción inversa.</a:t>
            </a:r>
            <a:r>
              <a:rPr lang="es-ES_tradnl" sz="4000" dirty="0">
                <a:solidFill>
                  <a:schemeClr val="tx1"/>
                </a:solidFill>
              </a:rPr>
              <a:t>  </a:t>
            </a:r>
            <a:endParaRPr lang="es-CO" sz="4000" dirty="0">
              <a:solidFill>
                <a:schemeClr val="tx1"/>
              </a:solidFill>
            </a:endParaRPr>
          </a:p>
          <a:p>
            <a:pPr lvl="0" algn="just"/>
            <a:r>
              <a:rPr lang="es-ES_tradnl" sz="4000" dirty="0" smtClean="0">
                <a:solidFill>
                  <a:schemeClr val="tx1"/>
                </a:solidFill>
              </a:rPr>
              <a:t>3. Casos </a:t>
            </a:r>
            <a:r>
              <a:rPr lang="es-ES_tradnl" sz="4000" dirty="0">
                <a:solidFill>
                  <a:schemeClr val="tx1"/>
                </a:solidFill>
              </a:rPr>
              <a:t>– días: más casos que resolver se demoran mas días: proporción directa: </a:t>
            </a:r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MX" sz="4000" dirty="0">
                <a:solidFill>
                  <a:schemeClr val="tx1"/>
                </a:solidFill>
              </a:rPr>
              <a:t> </a:t>
            </a:r>
            <a:endParaRPr lang="es-MX" sz="4000" dirty="0" smtClean="0">
              <a:solidFill>
                <a:schemeClr val="tx1"/>
              </a:solidFill>
            </a:endParaRPr>
          </a:p>
          <a:p>
            <a:pPr algn="just"/>
            <a:endParaRPr lang="es-CO" sz="4000" dirty="0" smtClean="0">
              <a:solidFill>
                <a:schemeClr val="tx1"/>
              </a:solidFill>
            </a:endParaRPr>
          </a:p>
          <a:p>
            <a:pPr algn="just"/>
            <a:endParaRPr lang="es-CO" sz="4000" dirty="0">
              <a:solidFill>
                <a:schemeClr val="tx1"/>
              </a:solidFill>
            </a:endParaRPr>
          </a:p>
          <a:p>
            <a:pPr algn="just"/>
            <a:r>
              <a:rPr lang="es-MX" sz="4000" b="1" dirty="0" smtClean="0">
                <a:solidFill>
                  <a:schemeClr val="tx1"/>
                </a:solidFill>
              </a:rPr>
              <a:t>Respuesta</a:t>
            </a:r>
            <a:r>
              <a:rPr lang="es-MX" sz="4000" b="1" dirty="0">
                <a:solidFill>
                  <a:schemeClr val="tx1"/>
                </a:solidFill>
              </a:rPr>
              <a:t>: </a:t>
            </a:r>
            <a:r>
              <a:rPr lang="es-MX" sz="4000" dirty="0">
                <a:solidFill>
                  <a:schemeClr val="tx1"/>
                </a:solidFill>
              </a:rPr>
              <a:t>se demoran 6 días y 6 horas (un cuarto de día) los tres estudiantes trabajando 8 horas diarias en resolver los 300 casos</a:t>
            </a:r>
            <a:r>
              <a:rPr lang="es-MX" sz="4000" dirty="0" smtClean="0">
                <a:solidFill>
                  <a:schemeClr val="tx1"/>
                </a:solidFill>
              </a:rPr>
              <a:t>.</a:t>
            </a:r>
            <a:endParaRPr lang="es-CO" sz="4000" dirty="0">
              <a:solidFill>
                <a:schemeClr val="tx1"/>
              </a:solidFill>
            </a:endParaRPr>
          </a:p>
        </p:txBody>
      </p:sp>
      <p:pic>
        <p:nvPicPr>
          <p:cNvPr id="4098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229200"/>
            <a:ext cx="885698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45024"/>
            <a:ext cx="864096" cy="45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Imagen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21088"/>
            <a:ext cx="57606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Imagen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864096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77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20688"/>
          </a:xfrm>
        </p:spPr>
        <p:txBody>
          <a:bodyPr>
            <a:normAutofit fontScale="90000"/>
          </a:bodyPr>
          <a:lstStyle/>
          <a:p>
            <a:r>
              <a:rPr lang="es-MX" b="1" u="sng" dirty="0" smtClean="0"/>
              <a:t>EJERCICIOS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55000" lnSpcReduction="20000"/>
          </a:bodyPr>
          <a:lstStyle/>
          <a:p>
            <a:pPr marL="536575" lvl="0" indent="-536575" algn="just">
              <a:buFont typeface="+mj-lt"/>
              <a:buAutoNum type="arabicPeriod"/>
            </a:pPr>
            <a:r>
              <a:rPr lang="es-MX" sz="4000" dirty="0" smtClean="0">
                <a:solidFill>
                  <a:schemeClr val="tx1"/>
                </a:solidFill>
              </a:rPr>
              <a:t>Un </a:t>
            </a:r>
            <a:r>
              <a:rPr lang="es-MX" sz="4000" dirty="0">
                <a:solidFill>
                  <a:schemeClr val="tx1"/>
                </a:solidFill>
              </a:rPr>
              <a:t>kilógramo de una cierta clase de queso cuesta $3.600. ¿Cuánto se debe pagar por 125 gramos de este queso</a:t>
            </a:r>
            <a:r>
              <a:rPr lang="es-MX" sz="4000" dirty="0" smtClean="0">
                <a:solidFill>
                  <a:schemeClr val="tx1"/>
                </a:solidFill>
              </a:rPr>
              <a:t>?</a:t>
            </a:r>
          </a:p>
          <a:p>
            <a:pPr marL="536575" lvl="0" indent="-536575" algn="just">
              <a:buFont typeface="+mj-lt"/>
              <a:buAutoNum type="arabicPeriod"/>
            </a:pPr>
            <a:endParaRPr lang="es-CO" sz="4000" dirty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r>
              <a:rPr lang="es-MX" sz="4000" dirty="0">
                <a:solidFill>
                  <a:schemeClr val="tx1"/>
                </a:solidFill>
              </a:rPr>
              <a:t>Un pintor emplea 8 horas en pintar una habitación. ¿Cuánto tiempo emplearán 2 pintores?</a:t>
            </a:r>
            <a:endParaRPr lang="es-CO" sz="4000" dirty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endParaRPr lang="es-MX" sz="4000" dirty="0" smtClean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r>
              <a:rPr lang="es-MX" sz="4000" dirty="0" smtClean="0">
                <a:solidFill>
                  <a:schemeClr val="tx1"/>
                </a:solidFill>
              </a:rPr>
              <a:t>Un </a:t>
            </a:r>
            <a:r>
              <a:rPr lang="es-MX" sz="4000" dirty="0">
                <a:solidFill>
                  <a:schemeClr val="tx1"/>
                </a:solidFill>
              </a:rPr>
              <a:t>curso de 36 estudiantes va de paseo a la playa y antes de irse deciden recoger la basura. Si 9 estudiantes limpian la playa en 2 horas, ¿cuánto demorarían si cooperara en esta tarea todo el curso?</a:t>
            </a:r>
            <a:endParaRPr lang="es-CO" sz="4000" dirty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endParaRPr lang="es-ES_tradnl" sz="4000" dirty="0" smtClean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r>
              <a:rPr lang="es-ES_tradnl" sz="4000" dirty="0" smtClean="0">
                <a:solidFill>
                  <a:schemeClr val="tx1"/>
                </a:solidFill>
              </a:rPr>
              <a:t>Un </a:t>
            </a:r>
            <a:r>
              <a:rPr lang="es-ES_tradnl" sz="4000" dirty="0">
                <a:solidFill>
                  <a:schemeClr val="tx1"/>
                </a:solidFill>
              </a:rPr>
              <a:t>vehículo toma dos horas y media en recorrer una distancia a una velocidad promedio de 48 millas por hora. ¿Cuánto tomará a una velocidad de 60 millas por hora en recorrer la misma distancia?</a:t>
            </a:r>
            <a:endParaRPr lang="es-CO" sz="4000" dirty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endParaRPr lang="es-MX" sz="4000" dirty="0" smtClean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r>
              <a:rPr lang="es-MX" sz="4000" dirty="0" smtClean="0">
                <a:solidFill>
                  <a:schemeClr val="tx1"/>
                </a:solidFill>
              </a:rPr>
              <a:t>Para </a:t>
            </a:r>
            <a:r>
              <a:rPr lang="es-MX" sz="4000" dirty="0">
                <a:solidFill>
                  <a:schemeClr val="tx1"/>
                </a:solidFill>
              </a:rPr>
              <a:t>alfombrar una biblioteca se utilizaron 15 rollos de alfombra de 1 m de ancho y 40 m de largo. ¿Cuántos rollos se habrían utilizados si el rollo hubiese tenido 2 m de ancho y 30 m de largo?</a:t>
            </a:r>
            <a:endParaRPr lang="es-CO" sz="4000" dirty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endParaRPr lang="es-MX" sz="4000" dirty="0" smtClean="0">
              <a:solidFill>
                <a:schemeClr val="tx1"/>
              </a:solidFill>
            </a:endParaRPr>
          </a:p>
          <a:p>
            <a:pPr marL="536575" lvl="0" indent="-536575" algn="just">
              <a:buFont typeface="+mj-lt"/>
              <a:buAutoNum type="arabicPeriod"/>
            </a:pPr>
            <a:r>
              <a:rPr lang="es-MX" sz="4000" dirty="0" smtClean="0">
                <a:solidFill>
                  <a:schemeClr val="tx1"/>
                </a:solidFill>
              </a:rPr>
              <a:t>Transportar </a:t>
            </a:r>
            <a:r>
              <a:rPr lang="es-MX" sz="4000" dirty="0">
                <a:solidFill>
                  <a:schemeClr val="tx1"/>
                </a:solidFill>
              </a:rPr>
              <a:t>4 toneladas a 250 km de distancia cuesta $72.000. ¿Cuánto costaría transportar 10 toneladas a doble de distancia</a:t>
            </a:r>
            <a:r>
              <a:rPr lang="es-MX" sz="4000" dirty="0" smtClean="0">
                <a:solidFill>
                  <a:schemeClr val="tx1"/>
                </a:solidFill>
              </a:rPr>
              <a:t>?</a:t>
            </a:r>
            <a:endParaRPr lang="es-CO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9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477</Words>
  <Application>Microsoft Office PowerPoint</Application>
  <PresentationFormat>Presentación en pantalla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PROPORCIONALIDAD</vt:lpstr>
      <vt:lpstr>PROPORCIÓN DIRECTA</vt:lpstr>
      <vt:lpstr>PROPORCIÓN DIRECTA</vt:lpstr>
      <vt:lpstr>PROPORCIÓN INVERSA</vt:lpstr>
      <vt:lpstr>PROPORCIÓN INVERSA</vt:lpstr>
      <vt:lpstr>PROPORCIÓN COMPUESTA</vt:lpstr>
      <vt:lpstr>PROPORCIÓN COMPUESTA</vt:lpstr>
      <vt:lpstr>PROPORCIÓN COMPUESTA</vt:lpstr>
      <vt:lpstr>EJERCICIOS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PROPORCIONALIDAD</dc:title>
  <dc:creator>Alex Arenas</dc:creator>
  <cp:lastModifiedBy>Alex Arenas</cp:lastModifiedBy>
  <cp:revision>4</cp:revision>
  <dcterms:created xsi:type="dcterms:W3CDTF">2010-08-08T23:37:58Z</dcterms:created>
  <dcterms:modified xsi:type="dcterms:W3CDTF">2010-08-09T00:18:15Z</dcterms:modified>
</cp:coreProperties>
</file>